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6" r:id="rId11"/>
    <p:sldId id="263" r:id="rId12"/>
    <p:sldId id="268" r:id="rId13"/>
    <p:sldId id="264" r:id="rId14"/>
    <p:sldId id="267" r:id="rId15"/>
    <p:sldId id="269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65E5-A6AF-4066-3C2C-395290FC2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7858C-FB72-1124-EA36-533459BA7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58181-4442-6265-1722-A08D4670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5BFC-37FA-C56A-FF64-AEBBC464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F4676-5739-2755-3F0F-59C88FF5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0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EDDE-F1B1-60FF-6DFB-72DEFB0C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440DF-C270-28CA-0470-F22037F30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2E768-D430-8666-55C2-ECFA11D8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BA9A9-DB16-D162-B2E2-628AF619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67106-7A96-5C99-EA3B-8A94D136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7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05A40-EEEB-95A1-D199-59C714C36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71238-36BA-82A5-6E5A-ACAB17353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B67C5-5BF8-4462-BA24-E759E1D3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28F39-19A6-1A87-E671-8983749B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D0D8D-7CCC-CD43-23AB-9B54783C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4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996C-AA14-ED8C-F9EC-ADB22B80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3E70-7852-FDF7-2752-CA016796E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0BCA-5A04-F7D1-B0FD-7C21C24E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27B8-761B-CB22-A923-3BF897C0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D6534-45E1-06AF-AE1B-A16CFF7C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148B-2B23-4D33-81D3-81295DFC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0400-ECB5-3B20-7DC3-D73687AE6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CFF9E-542F-4BEB-1105-202CB8AF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E19D4-1BB3-3405-65DF-C6B840AD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47661-C62E-6E4F-1619-70BF14C9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98E61-1FD7-3E22-DD75-E355678D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6B42C-0D37-206A-B052-39C3F575B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0914C-CC7B-4E4B-527A-3026B3141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1A40C-F821-81D6-3561-F7C6BD75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DF9CB-2BDB-5182-5604-9FBEA9FC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7E84E-39B0-86D4-48CB-5688C619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3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FE4E-8BEF-9574-2027-B57AA2B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46F69-C802-70EB-109C-DB50AF9E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BDF71-B116-4570-BE90-86A2D7F2F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2AC18-EC99-3D21-84C7-9CD47C786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75035-B05C-138A-503B-551CB90DC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117177-3EC8-BFF9-9211-2994990B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81CC5-4DB8-227B-7CB0-E7BF0FFA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309AA-E11C-E10E-D075-2E0BBEDA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3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52FF-6A1A-1CD6-1517-4147A897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68289-F1DB-4580-3A3E-AC10C20B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23145-2625-C507-F155-07EED6CB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51724-FDFD-CC12-29C2-9F66632F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8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2C866-C7F5-F843-7276-6041BE34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B4BBE-1555-5D5F-8113-3677C51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CE11-7D39-157C-4F8F-528EE69A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2DA9-3287-44CB-28E3-DEB009FC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A98A3-4A5A-72EF-8098-7100A1FD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B8FBD-C31E-968C-9A7A-61FFEBAD0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DCF48-2EF6-4840-1C31-0B7713F5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14828-0E49-F941-D61C-C35B8A51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3FA5A-37A7-A2ED-9BB4-CAF805EB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7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F2C-7FF0-D939-1B63-C7C8AAA1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2ED8A-8653-3F85-AE69-FF9EF1579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7E31-C147-F678-C738-DAAFC51F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95450-6AC6-6A01-C118-E66F09FC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16072-D086-7C8F-6974-5D0032F0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D8B08-C4A3-FC04-1CD2-03A29427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A1FB7-7760-2260-1A33-1B210A2F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1036C-91EF-C2C4-B1D4-85FB8CC8A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B6F63-7BDE-D024-9FDD-513419B64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59F3E-A67F-479E-B333-7E75BEDB2FA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542A-8BA8-40FF-A173-1A51F4C88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37DD3-0D7A-8D66-074B-8A8F37D90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438BC-A5D1-4E32-8094-3E534CBB8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.gov/" TargetMode="External"/><Relationship Id="rId2" Type="http://schemas.openxmlformats.org/officeDocument/2006/relationships/hyperlink" Target="http://www.f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ytimes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.gov/" TargetMode="External"/><Relationship Id="rId2" Type="http://schemas.openxmlformats.org/officeDocument/2006/relationships/hyperlink" Target="http://www.f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ytime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hu.edu/" TargetMode="External"/><Relationship Id="rId2" Type="http://schemas.openxmlformats.org/officeDocument/2006/relationships/hyperlink" Target="http://www.nytime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rinceto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AD3C8-0958-6081-4C03-28DEBD69EAB0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9C00C7-97ED-A50F-5083-5847EAF6467F}"/>
              </a:ext>
            </a:extLst>
          </p:cNvPr>
          <p:cNvSpPr txBox="1"/>
          <p:nvPr/>
        </p:nvSpPr>
        <p:spPr>
          <a:xfrm>
            <a:off x="3505199" y="2861780"/>
            <a:ext cx="57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Stablishing credibility in scholarly sources</a:t>
            </a:r>
          </a:p>
        </p:txBody>
      </p:sp>
    </p:spTree>
    <p:extLst>
      <p:ext uri="{BB962C8B-B14F-4D97-AF65-F5344CB8AC3E}">
        <p14:creationId xmlns:p14="http://schemas.microsoft.com/office/powerpoint/2010/main" val="355626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07C03-DF6A-7C11-B6D9-E08DC725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79" y="2253055"/>
            <a:ext cx="9163279" cy="31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7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38B29C-CDA8-A1FC-681C-34110725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6" y="979713"/>
            <a:ext cx="8964709" cy="3900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E92FD3-3339-5ADC-CC4E-6307AE68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91" y="4733555"/>
            <a:ext cx="8161727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4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AD053-3801-3BC2-A708-D617D07CA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8424" y="1042512"/>
            <a:ext cx="8633053" cy="5625955"/>
          </a:xfrm>
          <a:prstGeom prst="rect">
            <a:avLst/>
          </a:prstGeom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C73989B4-1C2C-42E7-91F6-BF8F5D861389}"/>
              </a:ext>
            </a:extLst>
          </p:cNvPr>
          <p:cNvSpPr/>
          <p:nvPr/>
        </p:nvSpPr>
        <p:spPr>
          <a:xfrm>
            <a:off x="10935814" y="318843"/>
            <a:ext cx="1224748" cy="1380931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3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57F-0C07-7D6A-D6BD-3683FA831165}"/>
              </a:ext>
            </a:extLst>
          </p:cNvPr>
          <p:cNvSpPr txBox="1"/>
          <p:nvPr/>
        </p:nvSpPr>
        <p:spPr>
          <a:xfrm>
            <a:off x="454088" y="2710861"/>
            <a:ext cx="18692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Intent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36BBF-A23A-F2AC-77FE-5F779AEC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6751" y="1095263"/>
            <a:ext cx="6978613" cy="53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57F-0C07-7D6A-D6BD-3683FA831165}"/>
              </a:ext>
            </a:extLst>
          </p:cNvPr>
          <p:cNvSpPr txBox="1"/>
          <p:nvPr/>
        </p:nvSpPr>
        <p:spPr>
          <a:xfrm>
            <a:off x="454088" y="2710861"/>
            <a:ext cx="18692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Intent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7A337-78F6-1EE8-3E8B-27BAF454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41" y="917058"/>
            <a:ext cx="6767146" cy="461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10794-45DE-EF18-2342-30127E8C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8489" y="5750425"/>
            <a:ext cx="3734124" cy="3810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6D8F74-45A3-84EC-1ABD-E8D92E787FAD}"/>
              </a:ext>
            </a:extLst>
          </p:cNvPr>
          <p:cNvCxnSpPr/>
          <p:nvPr/>
        </p:nvCxnSpPr>
        <p:spPr>
          <a:xfrm>
            <a:off x="1894114" y="2985796"/>
            <a:ext cx="3788229" cy="286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344556-7126-1747-272B-8499F3B8D7B0}"/>
              </a:ext>
            </a:extLst>
          </p:cNvPr>
          <p:cNvSpPr txBox="1"/>
          <p:nvPr/>
        </p:nvSpPr>
        <p:spPr>
          <a:xfrm>
            <a:off x="5094185" y="6212873"/>
            <a:ext cx="5822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Tener </a:t>
            </a:r>
            <a:r>
              <a:rPr 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cuidado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con papers de </a:t>
            </a:r>
            <a:r>
              <a:rPr 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conferencias</a:t>
            </a: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16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Publisher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C39BF-7112-F0DF-10E4-23A8C3711F9E}"/>
              </a:ext>
            </a:extLst>
          </p:cNvPr>
          <p:cNvSpPr txBox="1"/>
          <p:nvPr/>
        </p:nvSpPr>
        <p:spPr>
          <a:xfrm>
            <a:off x="454088" y="2682869"/>
            <a:ext cx="23264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Editorial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 and awards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 and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C5C9B-6258-65A3-D25A-F10D6526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360" y="1467682"/>
            <a:ext cx="8397552" cy="36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2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Publisher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C39BF-7112-F0DF-10E4-23A8C3711F9E}"/>
              </a:ext>
            </a:extLst>
          </p:cNvPr>
          <p:cNvSpPr txBox="1"/>
          <p:nvPr/>
        </p:nvSpPr>
        <p:spPr>
          <a:xfrm>
            <a:off x="454088" y="2682869"/>
            <a:ext cx="23264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Editorial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 and awards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Tone and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C5C9B-6258-65A3-D25A-F10D6526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3768" y="1467682"/>
            <a:ext cx="8364144" cy="47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4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Personal/blog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830D9-2EB7-B84C-D691-A62ED0D5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8940" y="1140473"/>
            <a:ext cx="7419512" cy="53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2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Personal/blog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830D9-2EB7-B84C-D691-A62ED0D5B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166" y="1699774"/>
            <a:ext cx="9168147" cy="48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4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URL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507CB-8C34-EEF7-2175-F74530B195D2}"/>
              </a:ext>
            </a:extLst>
          </p:cNvPr>
          <p:cNvSpPr txBox="1"/>
          <p:nvPr/>
        </p:nvSpPr>
        <p:spPr>
          <a:xfrm>
            <a:off x="2954690" y="1699774"/>
            <a:ext cx="534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URL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: Uniform resource allocator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6BBA3-4F30-F240-FDDE-A389DE99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42" y="2299223"/>
            <a:ext cx="8569674" cy="2367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F2EF4-DF2C-7C28-9B67-D9769A2E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91" y="4975099"/>
            <a:ext cx="8651033" cy="137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361176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0002E-2218-C14A-CBFB-191C62660E2C}"/>
              </a:ext>
            </a:extLst>
          </p:cNvPr>
          <p:cNvSpPr txBox="1"/>
          <p:nvPr/>
        </p:nvSpPr>
        <p:spPr>
          <a:xfrm>
            <a:off x="463419" y="1653179"/>
            <a:ext cx="11069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When doing research, it’s important to ensure that the sources you select are credible. In this lesson, you will begin learning how to identify scholarly source material for academic research.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995770-A243-7CCF-086A-74CB91BD5EF8}"/>
              </a:ext>
            </a:extLst>
          </p:cNvPr>
          <p:cNvSpPr txBox="1"/>
          <p:nvPr/>
        </p:nvSpPr>
        <p:spPr>
          <a:xfrm>
            <a:off x="463419" y="1146607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Aim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2AD8B-1364-B6C4-D181-BCFF22A2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198" y="3143230"/>
            <a:ext cx="4282811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2401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URL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507CB-8C34-EEF7-2175-F74530B195D2}"/>
              </a:ext>
            </a:extLst>
          </p:cNvPr>
          <p:cNvSpPr txBox="1"/>
          <p:nvPr/>
        </p:nvSpPr>
        <p:spPr>
          <a:xfrm>
            <a:off x="920615" y="2402736"/>
            <a:ext cx="69544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 err="1">
                <a:solidFill>
                  <a:srgbClr val="333333"/>
                </a:solidFill>
                <a:latin typeface="Arial" panose="020B0604020202020204" pitchFamily="34" charset="0"/>
              </a:rPr>
              <a:t>org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: (non-profit organization sites)</a:t>
            </a: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.com (company or commercial sites)</a:t>
            </a: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.net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(internet services providers and other networks)</a:t>
            </a:r>
          </a:p>
        </p:txBody>
      </p:sp>
    </p:spTree>
    <p:extLst>
      <p:ext uri="{BB962C8B-B14F-4D97-AF65-F5344CB8AC3E}">
        <p14:creationId xmlns:p14="http://schemas.microsoft.com/office/powerpoint/2010/main" val="41651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D60B-A4B2-ED8B-EF2F-8033D033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3" y="2115815"/>
            <a:ext cx="7996333" cy="45663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ED29FE-0118-4FF5-7F42-453BBE531FBD}"/>
              </a:ext>
            </a:extLst>
          </p:cNvPr>
          <p:cNvSpPr/>
          <p:nvPr/>
        </p:nvSpPr>
        <p:spPr>
          <a:xfrm>
            <a:off x="1707503" y="2649894"/>
            <a:ext cx="1222309" cy="541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0D276-8C76-D79A-B7C9-8233FA53DD03}"/>
              </a:ext>
            </a:extLst>
          </p:cNvPr>
          <p:cNvSpPr/>
          <p:nvPr/>
        </p:nvSpPr>
        <p:spPr>
          <a:xfrm>
            <a:off x="8018107" y="2649894"/>
            <a:ext cx="1222309" cy="541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67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D60B-A4B2-ED8B-EF2F-8033D033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8956" y="1931149"/>
            <a:ext cx="6690258" cy="456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0106E-C8C5-6A99-6572-E145B766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50" y="2377565"/>
            <a:ext cx="8070700" cy="39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14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B0E54-3056-74A7-BEE8-9FD86D732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647" y="2253055"/>
            <a:ext cx="9692706" cy="39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7" y="1746483"/>
            <a:ext cx="38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Check the perimeter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Warnings!!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B0E54-3056-74A7-BEE8-9FD86D73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91" y="2433924"/>
            <a:ext cx="8619871" cy="40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5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Activity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C96F-AEFA-F283-4819-384A989EE4BD}"/>
              </a:ext>
            </a:extLst>
          </p:cNvPr>
          <p:cNvSpPr txBox="1"/>
          <p:nvPr/>
        </p:nvSpPr>
        <p:spPr>
          <a:xfrm>
            <a:off x="1315617" y="1929889"/>
            <a:ext cx="837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 look at the following URLs and their extensions. Can you tell from the URL what type of organization owns the website?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7C113-65D3-F36D-3F03-BCE178AAEAC1}"/>
              </a:ext>
            </a:extLst>
          </p:cNvPr>
          <p:cNvSpPr txBox="1"/>
          <p:nvPr/>
        </p:nvSpPr>
        <p:spPr>
          <a:xfrm>
            <a:off x="1289957" y="2806335"/>
            <a:ext cx="6097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www.fda.com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Www.mo.gov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www.nytimes.org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ww.nytimes.org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www.jhu.edu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ww.princeton.com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58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Activity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C96F-AEFA-F283-4819-384A989EE4BD}"/>
              </a:ext>
            </a:extLst>
          </p:cNvPr>
          <p:cNvSpPr txBox="1"/>
          <p:nvPr/>
        </p:nvSpPr>
        <p:spPr>
          <a:xfrm>
            <a:off x="1315617" y="1929889"/>
            <a:ext cx="837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 look at the following URLs and their extensions. Can you tell from the URL what type of organization owns the website?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7C113-65D3-F36D-3F03-BCE178AAEAC1}"/>
              </a:ext>
            </a:extLst>
          </p:cNvPr>
          <p:cNvSpPr txBox="1"/>
          <p:nvPr/>
        </p:nvSpPr>
        <p:spPr>
          <a:xfrm>
            <a:off x="1289957" y="2715262"/>
            <a:ext cx="111850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www.fda.com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Anyone can buy and use a .com URL. You might have recognized FDA as the acronym for the United States Food and Drug Administration, but this is not the agency's website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Www.mo.gov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Only government agencies may use a .gov URL. This is the website for the state of Missouri.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www.nytimes.org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There are no restrictions on the use of a .org URL. This website belongs to the New York Times, a for-profit company.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325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Verifying online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Activity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FC96F-AEFA-F283-4819-384A989EE4BD}"/>
              </a:ext>
            </a:extLst>
          </p:cNvPr>
          <p:cNvSpPr txBox="1"/>
          <p:nvPr/>
        </p:nvSpPr>
        <p:spPr>
          <a:xfrm>
            <a:off x="1315617" y="1929889"/>
            <a:ext cx="837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 look at the following URLs and their extensions. Can you tell from the URL what type of organization owns the website?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7C113-65D3-F36D-3F03-BCE178AAEAC1}"/>
              </a:ext>
            </a:extLst>
          </p:cNvPr>
          <p:cNvSpPr txBox="1"/>
          <p:nvPr/>
        </p:nvSpPr>
        <p:spPr>
          <a:xfrm>
            <a:off x="1289957" y="2715262"/>
            <a:ext cx="104199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ww.nytimes.org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Unknown: There are no restrictions on the use of a .org URL. This website belongs to the New York Times, a for-profit company.</a:t>
            </a:r>
          </a:p>
          <a:p>
            <a:endParaRPr lang="en-US" dirty="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hlinkClick r:id="rId3"/>
              </a:rPr>
              <a:t>www.jhu.edu</a:t>
            </a:r>
            <a:endParaRPr 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Only institutions of higher learning, like Johns Hopkins University, may use a .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edu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URL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ww.princeton.com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here are no restrictions on the use of a .com URL. This website belongs to a for-profit consulting firm.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13A5FC-F6D9-E933-A35B-2E45644F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72" y="1368933"/>
            <a:ext cx="3780944" cy="3012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B7FC-B453-0DB8-6925-2D731E07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61" y="1476721"/>
            <a:ext cx="5067739" cy="2796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3F5E0-7FEE-495E-0AA1-879D2C762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60" y="4555905"/>
            <a:ext cx="3001675" cy="2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643812" y="1391921"/>
            <a:ext cx="88080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Ensure your sources are credible.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Identify scholarly source material for academic research.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8BAFF-B0BF-7398-9417-76498181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12" y="2668116"/>
            <a:ext cx="5314445" cy="35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5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709127" y="2115815"/>
            <a:ext cx="4257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0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425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932E7-6322-E5FF-0FE2-6E67B2C9DF8A}"/>
              </a:ext>
            </a:extLst>
          </p:cNvPr>
          <p:cNvSpPr txBox="1"/>
          <p:nvPr/>
        </p:nvSpPr>
        <p:spPr>
          <a:xfrm>
            <a:off x="737116" y="2531856"/>
            <a:ext cx="30511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Affiliation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Author/Editor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Organization as author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56BB6-0577-7000-0620-D690FBA84CDF}"/>
              </a:ext>
            </a:extLst>
          </p:cNvPr>
          <p:cNvSpPr txBox="1"/>
          <p:nvPr/>
        </p:nvSpPr>
        <p:spPr>
          <a:xfrm>
            <a:off x="4450700" y="2531856"/>
            <a:ext cx="4257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Lizarazo Ivan and Leon Nohra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Daniel Hurtado, professor emeritus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Marty jones, Harvard University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Edited by Noel Castree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The XYZ author</a:t>
            </a:r>
          </a:p>
        </p:txBody>
      </p:sp>
    </p:spTree>
    <p:extLst>
      <p:ext uri="{BB962C8B-B14F-4D97-AF65-F5344CB8AC3E}">
        <p14:creationId xmlns:p14="http://schemas.microsoft.com/office/powerpoint/2010/main" val="260081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DE3469-AEE5-BC5E-5797-89B465E1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274" y="914400"/>
            <a:ext cx="6898574" cy="58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0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Authority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5ECFE-5E12-D67C-51E5-9FA1F94C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08" y="1015976"/>
            <a:ext cx="8058188" cy="57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D5D71-B877-B988-E64D-0FE3682EFAA0}"/>
              </a:ext>
            </a:extLst>
          </p:cNvPr>
          <p:cNvSpPr txBox="1"/>
          <p:nvPr/>
        </p:nvSpPr>
        <p:spPr>
          <a:xfrm>
            <a:off x="547395" y="407829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ABCs of scholarly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A5F3-0FDE-A20F-14FF-F70B25657045}"/>
              </a:ext>
            </a:extLst>
          </p:cNvPr>
          <p:cNvCxnSpPr/>
          <p:nvPr/>
        </p:nvCxnSpPr>
        <p:spPr>
          <a:xfrm>
            <a:off x="643812" y="914400"/>
            <a:ext cx="105715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0230F3-1A31-D05C-6ED7-613226B27F0C}"/>
              </a:ext>
            </a:extLst>
          </p:cNvPr>
          <p:cNvSpPr txBox="1"/>
          <p:nvPr/>
        </p:nvSpPr>
        <p:spPr>
          <a:xfrm>
            <a:off x="454088" y="174648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FA0-F311-7A1E-C190-08DCC0AD3AA6}"/>
              </a:ext>
            </a:extLst>
          </p:cNvPr>
          <p:cNvSpPr txBox="1"/>
          <p:nvPr/>
        </p:nvSpPr>
        <p:spPr>
          <a:xfrm>
            <a:off x="454088" y="1330442"/>
            <a:ext cx="379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Key indicators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2D30-316C-ADD7-C587-ECB5B49614B2}"/>
              </a:ext>
            </a:extLst>
          </p:cNvPr>
          <p:cNvSpPr txBox="1"/>
          <p:nvPr/>
        </p:nvSpPr>
        <p:spPr>
          <a:xfrm>
            <a:off x="454088" y="2496043"/>
            <a:ext cx="186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dirty="0">
                <a:solidFill>
                  <a:srgbClr val="333333"/>
                </a:solidFill>
                <a:latin typeface="Arial" panose="020B0604020202020204" pitchFamily="34" charset="0"/>
              </a:rPr>
              <a:t>Peer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3C9A-1A51-9D04-4C3D-8CCEB268297F}"/>
              </a:ext>
            </a:extLst>
          </p:cNvPr>
          <p:cNvSpPr txBox="1"/>
          <p:nvPr/>
        </p:nvSpPr>
        <p:spPr>
          <a:xfrm>
            <a:off x="480523" y="3396055"/>
            <a:ext cx="18692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Same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Objectivity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Neutrality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AE7A4-59AD-CD59-287D-092F8200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58" y="2115815"/>
            <a:ext cx="7475868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656</Words>
  <Application>Microsoft Office PowerPoint</Application>
  <PresentationFormat>Widescreen</PresentationFormat>
  <Paragraphs>202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Alexander Blanco</dc:creator>
  <cp:lastModifiedBy>William Alexander Blanco</cp:lastModifiedBy>
  <cp:revision>55</cp:revision>
  <dcterms:created xsi:type="dcterms:W3CDTF">2023-02-21T02:36:18Z</dcterms:created>
  <dcterms:modified xsi:type="dcterms:W3CDTF">2023-02-21T09:15:07Z</dcterms:modified>
</cp:coreProperties>
</file>